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1" r:id="rId5"/>
    <p:sldId id="593" r:id="rId6"/>
    <p:sldId id="263" r:id="rId7"/>
    <p:sldId id="264" r:id="rId8"/>
    <p:sldId id="268" r:id="rId9"/>
    <p:sldId id="265" r:id="rId10"/>
    <p:sldId id="266" r:id="rId11"/>
    <p:sldId id="600" r:id="rId12"/>
  </p:sldIdLst>
  <p:sldSz cx="12192000" cy="6858000"/>
  <p:notesSz cx="7315200" cy="960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  <a:srgbClr val="0E0E10"/>
    <a:srgbClr val="0D0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462" y="2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pyropoulos Konstantinos" userId="2f95a09f-f2c4-44fe-be93-405462d20c53" providerId="ADAL" clId="{1555A13E-60F4-46D9-92DE-A4F9C1AF4D23}"/>
    <pc:docChg chg="undo redo custSel addSld delSld modSld">
      <pc:chgData name="Spyropoulos Konstantinos" userId="2f95a09f-f2c4-44fe-be93-405462d20c53" providerId="ADAL" clId="{1555A13E-60F4-46D9-92DE-A4F9C1AF4D23}" dt="2026-09-11T15:37:45.827" v="45" actId="20577"/>
      <pc:docMkLst>
        <pc:docMk/>
      </pc:docMkLst>
      <pc:sldChg chg="add del">
        <pc:chgData name="Spyropoulos Konstantinos" userId="2f95a09f-f2c4-44fe-be93-405462d20c53" providerId="ADAL" clId="{1555A13E-60F4-46D9-92DE-A4F9C1AF4D23}" dt="2026-09-11T15:36:00.700" v="2" actId="47"/>
        <pc:sldMkLst>
          <pc:docMk/>
          <pc:sldMk cId="0" sldId="259"/>
        </pc:sldMkLst>
      </pc:sldChg>
      <pc:sldChg chg="del">
        <pc:chgData name="Spyropoulos Konstantinos" userId="2f95a09f-f2c4-44fe-be93-405462d20c53" providerId="ADAL" clId="{1555A13E-60F4-46D9-92DE-A4F9C1AF4D23}" dt="2026-09-11T15:36:05.942" v="3" actId="47"/>
        <pc:sldMkLst>
          <pc:docMk/>
          <pc:sldMk cId="0" sldId="260"/>
        </pc:sldMkLst>
      </pc:sldChg>
      <pc:sldChg chg="modSp mod">
        <pc:chgData name="Spyropoulos Konstantinos" userId="2f95a09f-f2c4-44fe-be93-405462d20c53" providerId="ADAL" clId="{1555A13E-60F4-46D9-92DE-A4F9C1AF4D23}" dt="2026-09-11T15:37:45.827" v="45" actId="20577"/>
        <pc:sldMkLst>
          <pc:docMk/>
          <pc:sldMk cId="3039456577" sldId="600"/>
        </pc:sldMkLst>
        <pc:spChg chg="mod">
          <ac:chgData name="Spyropoulos Konstantinos" userId="2f95a09f-f2c4-44fe-be93-405462d20c53" providerId="ADAL" clId="{1555A13E-60F4-46D9-92DE-A4F9C1AF4D23}" dt="2026-09-11T15:37:45.827" v="45" actId="20577"/>
          <ac:spMkLst>
            <pc:docMk/>
            <pc:sldMk cId="3039456577" sldId="600"/>
            <ac:spMk id="19" creationId="{8C2DE450-6190-4C5C-A4F1-B9677695D5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414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TPO : </a:t>
            </a:r>
            <a:r>
              <a:rPr lang="en-US" dirty="0" err="1"/>
              <a:t>Trimethylbenzoyl</a:t>
            </a:r>
            <a:r>
              <a:rPr lang="en-US" dirty="0"/>
              <a:t> </a:t>
            </a:r>
            <a:r>
              <a:rPr lang="en-US" dirty="0" err="1"/>
              <a:t>Diphenylphosphine</a:t>
            </a:r>
            <a:r>
              <a:rPr lang="en-US" dirty="0"/>
              <a:t> Oxide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68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2"/>
          <p:cNvSpPr txBox="1"/>
          <p:nvPr/>
        </p:nvSpPr>
        <p:spPr>
          <a:xfrm>
            <a:off x="2005075" y="5428924"/>
            <a:ext cx="8524951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Entry-Industrial Printing. Predictable. Scalable.</a:t>
            </a:r>
            <a:endParaRPr lang="en-US" sz="2700" dirty="0">
              <a:latin typeface="Franklin Gothic Book" panose="020B05030201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9409FB-70AD-43CC-B20C-52B1AD48EF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662"/>
          <a:stretch/>
        </p:blipFill>
        <p:spPr>
          <a:xfrm>
            <a:off x="4063750" y="661265"/>
            <a:ext cx="4149740" cy="7166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97733D-F73F-4A53-9D4E-357600DE3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700" y="1548408"/>
            <a:ext cx="6686550" cy="3761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66229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66229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1218895" y="410741"/>
            <a:ext cx="2238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WHAT IS ECOLYNE?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609905" y="743583"/>
            <a:ext cx="8544154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Industrial-Grade Digital Printing,</a:t>
            </a:r>
            <a:endParaRPr lang="en-US" sz="3600" dirty="0">
              <a:latin typeface="Franklin Gothic Book" panose="020B0503020102020204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609905" y="1315083"/>
            <a:ext cx="3001061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Accessible</a:t>
            </a:r>
            <a:endParaRPr lang="en-US" sz="3600" dirty="0">
              <a:latin typeface="Franklin Gothic Book" panose="020B0503020102020204" pitchFamily="34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rcRect l="-1282" r="-1282"/>
          <a:stretch/>
        </p:blipFill>
        <p:spPr>
          <a:xfrm>
            <a:off x="609905" y="2220339"/>
            <a:ext cx="219456" cy="19019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981151" y="2201136"/>
            <a:ext cx="2962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Entry-Industrial Powerhouse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0" name="Text 6"/>
          <p:cNvSpPr txBox="1"/>
          <p:nvPr/>
        </p:nvSpPr>
        <p:spPr>
          <a:xfrm>
            <a:off x="981151" y="2392858"/>
            <a:ext cx="4043477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 true industrial label press designed specifically for converters transitioning from office-class devices to professional production.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905" y="3187414"/>
            <a:ext cx="190195" cy="190195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952805" y="3169126"/>
            <a:ext cx="23052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Engineering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3" name="Text 8"/>
          <p:cNvSpPr txBox="1"/>
          <p:nvPr/>
        </p:nvSpPr>
        <p:spPr>
          <a:xfrm>
            <a:off x="952805" y="3387229"/>
            <a:ext cx="3958438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Built on proven Xeikon technology, delivering robust reliability, color consistency, and food-safe toner compliance.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09905" y="4264589"/>
            <a:ext cx="190195" cy="190195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952805" y="4245387"/>
            <a:ext cx="21241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Capital-Free Growth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6" name="Text 10"/>
          <p:cNvSpPr txBox="1"/>
          <p:nvPr/>
        </p:nvSpPr>
        <p:spPr>
          <a:xfrm>
            <a:off x="952805" y="4464404"/>
            <a:ext cx="3986784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Our capacity-based model eliminates upfront CAPEX barriers, turning a heavy investment into a flexible operating expense.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09905" y="5328115"/>
            <a:ext cx="190195" cy="190195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952805" y="5308912"/>
            <a:ext cx="18672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Scalable Capacity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9" name="Text 12"/>
          <p:cNvSpPr txBox="1"/>
          <p:nvPr/>
        </p:nvSpPr>
        <p:spPr>
          <a:xfrm>
            <a:off x="952805" y="5527930"/>
            <a:ext cx="4139489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Ideal for monthly volumes of 15,000–40,000 lm, bridging the gap between entry-level units and high-volume presses.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12211C8-0F3D-4B74-814A-82743C137C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D9181F5-9C6A-4E3F-A2DA-4A04BD2BE0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0039" y="1822698"/>
            <a:ext cx="6496050" cy="36540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alphaModFix amt="15000"/>
          </a:blip>
          <a:srcRect l="750" r="750"/>
          <a:stretch/>
        </p:blipFill>
        <p:spPr>
          <a:xfrm>
            <a:off x="10477195" y="6454750"/>
            <a:ext cx="1714500" cy="40965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867351" y="638251"/>
            <a:ext cx="258683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WHY CAPACITY SELLING?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3131820" y="1000354"/>
            <a:ext cx="6277356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Print Without Investing</a:t>
            </a:r>
            <a:endParaRPr lang="en-US" sz="3600" dirty="0">
              <a:latin typeface="Franklin Gothic Book" panose="020B0503020102020204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2478024" y="1733702"/>
            <a:ext cx="7381951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Unlock industrial capability with a model built for flexibility, predictability, and growth.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905" y="2628900"/>
            <a:ext cx="2572207" cy="3467405"/>
          </a:xfrm>
          <a:prstGeom prst="roundRect">
            <a:avLst>
              <a:gd name="adj" fmla="val 105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09905" y="2628900"/>
            <a:ext cx="2553005" cy="38405"/>
          </a:xfrm>
          <a:prstGeom prst="rect">
            <a:avLst/>
          </a:prstGeom>
          <a:solidFill>
            <a:srgbClr val="E30613">
              <a:alpha val="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923544" y="2943454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rcRect t="-80" b="-80"/>
          <a:stretch/>
        </p:blipFill>
        <p:spPr>
          <a:xfrm>
            <a:off x="1119226" y="3095244"/>
            <a:ext cx="142646" cy="2286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3409798" y="2628900"/>
            <a:ext cx="2572207" cy="3467405"/>
          </a:xfrm>
          <a:prstGeom prst="roundRect">
            <a:avLst>
              <a:gd name="adj" fmla="val 105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9010498" y="2628900"/>
            <a:ext cx="2572207" cy="3467405"/>
          </a:xfrm>
          <a:prstGeom prst="roundRect">
            <a:avLst>
              <a:gd name="adj" fmla="val 105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923544" y="3724351"/>
            <a:ext cx="18955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Predictable Costs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5" name="Text 11"/>
          <p:cNvSpPr txBox="1"/>
          <p:nvPr/>
        </p:nvSpPr>
        <p:spPr>
          <a:xfrm>
            <a:off x="923544" y="4105656"/>
            <a:ext cx="2043684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Know your exact monthly expense in advance. One fixed fee covers equipment, service, and consumables—eliminating budget surprises.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3409798" y="2628900"/>
            <a:ext cx="2553005" cy="38405"/>
          </a:xfrm>
          <a:prstGeom prst="rect">
            <a:avLst/>
          </a:prstGeom>
          <a:solidFill>
            <a:srgbClr val="E30613">
              <a:alpha val="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3724351" y="2943454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77056" y="3095244"/>
            <a:ext cx="228600" cy="2286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210605" y="2628900"/>
            <a:ext cx="2572207" cy="3467405"/>
          </a:xfrm>
          <a:prstGeom prst="roundRect">
            <a:avLst>
              <a:gd name="adj" fmla="val 105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 txBox="1"/>
          <p:nvPr/>
        </p:nvSpPr>
        <p:spPr>
          <a:xfrm>
            <a:off x="3724351" y="3724351"/>
            <a:ext cx="17812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Scalable Growth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21" name="Text 16"/>
          <p:cNvSpPr txBox="1"/>
          <p:nvPr/>
        </p:nvSpPr>
        <p:spPr>
          <a:xfrm>
            <a:off x="3724351" y="4105656"/>
            <a:ext cx="2015338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Add capacity instantly as your business grows. Pay for additional volume only when you print it, without needing new capital approvals.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6210605" y="2628900"/>
            <a:ext cx="2553005" cy="38405"/>
          </a:xfrm>
          <a:prstGeom prst="rect">
            <a:avLst/>
          </a:prstGeom>
          <a:solidFill>
            <a:srgbClr val="E30613">
              <a:alpha val="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6524244" y="2943454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76949" y="3095244"/>
            <a:ext cx="228600" cy="22860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524244" y="3724351"/>
            <a:ext cx="10771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Risk-Free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26" name="Text 20"/>
          <p:cNvSpPr txBox="1"/>
          <p:nvPr/>
        </p:nvSpPr>
        <p:spPr>
          <a:xfrm>
            <a:off x="6524244" y="4105656"/>
            <a:ext cx="2043684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Zero depreciation risk and no obsolescence. At the end of your term, renew or upgrade to stay on the cutting edge of technology.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9010498" y="2628900"/>
            <a:ext cx="2553005" cy="38405"/>
          </a:xfrm>
          <a:prstGeom prst="rect">
            <a:avLst/>
          </a:prstGeom>
          <a:solidFill>
            <a:srgbClr val="E30613">
              <a:alpha val="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9325051" y="2943454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477756" y="3095244"/>
            <a:ext cx="228600" cy="22860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9325051" y="3724351"/>
            <a:ext cx="18580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Fast Deployment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31" name="Text 24"/>
          <p:cNvSpPr txBox="1"/>
          <p:nvPr/>
        </p:nvSpPr>
        <p:spPr>
          <a:xfrm>
            <a:off x="9325051" y="4105656"/>
            <a:ext cx="1910182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Shift from CAPEX to OPEX. Operational expense approvals are faster and simpler, getting you into production months sooner.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1B20B5A-55F4-49EE-A5A3-A3155F57464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7999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1218895" y="629107"/>
            <a:ext cx="29059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TECHNICAL CAPABILITIES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609905" y="961949"/>
            <a:ext cx="6143854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Industrial Performance</a:t>
            </a:r>
            <a:endParaRPr lang="en-US" sz="3600" dirty="0">
              <a:latin typeface="Franklin Gothic Book" panose="020B05030201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09905" y="1879402"/>
            <a:ext cx="1723644" cy="9144"/>
          </a:xfrm>
          <a:prstGeom prst="rect">
            <a:avLst/>
          </a:prstGeom>
          <a:solidFill>
            <a:srgbClr val="E30613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09905" y="1611482"/>
            <a:ext cx="182422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E30613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KEY SPECIFICATIONS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09905" y="2040336"/>
            <a:ext cx="2115007" cy="733349"/>
          </a:xfrm>
          <a:prstGeom prst="roundRect">
            <a:avLst>
              <a:gd name="adj" fmla="val 9716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1754" y="2182982"/>
            <a:ext cx="555041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A0A0A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SPEED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771754" y="2415240"/>
            <a:ext cx="935431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25 m/min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2876702" y="2040336"/>
            <a:ext cx="2115007" cy="733349"/>
          </a:xfrm>
          <a:prstGeom prst="roundRect">
            <a:avLst>
              <a:gd name="adj" fmla="val 9716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3038551" y="2182982"/>
            <a:ext cx="1260043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A0A0A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PRINTING WIDTH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3038551" y="2415240"/>
            <a:ext cx="1335938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200 – 330 mm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09905" y="3038861"/>
            <a:ext cx="2115007" cy="733349"/>
          </a:xfrm>
          <a:prstGeom prst="roundRect">
            <a:avLst>
              <a:gd name="adj" fmla="val 9716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71754" y="3181507"/>
            <a:ext cx="659282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A0A0A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COLORS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771754" y="3413765"/>
            <a:ext cx="1355141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CMYK + White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2876702" y="3038861"/>
            <a:ext cx="2115007" cy="733349"/>
          </a:xfrm>
          <a:prstGeom prst="roundRect">
            <a:avLst>
              <a:gd name="adj" fmla="val 9716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3038551" y="3181507"/>
            <a:ext cx="1145743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A0A0A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MEDIA WEIGHT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3038551" y="3413765"/>
            <a:ext cx="126918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40 – 250 gsm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09905" y="4037386"/>
            <a:ext cx="4381805" cy="942746"/>
          </a:xfrm>
          <a:prstGeom prst="roundRect">
            <a:avLst>
              <a:gd name="adj" fmla="val 5878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1754" y="4180032"/>
            <a:ext cx="964692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A0A0A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SUBSTRATES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771754" y="4403146"/>
            <a:ext cx="3374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Paper, PP, PE, PET, Co-extruded films, Metallized, Clear-on-Clear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609905" y="5406762"/>
            <a:ext cx="1923898" cy="9144"/>
          </a:xfrm>
          <a:prstGeom prst="rect">
            <a:avLst/>
          </a:prstGeom>
          <a:solidFill>
            <a:srgbClr val="E30613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 txBox="1"/>
          <p:nvPr/>
        </p:nvSpPr>
        <p:spPr>
          <a:xfrm>
            <a:off x="609905" y="5138843"/>
            <a:ext cx="202448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E30613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QUALITY &amp; RELIABILITY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3"/>
          <a:srcRect l="-16489" r="-16489"/>
          <a:stretch/>
        </p:blipFill>
        <p:spPr>
          <a:xfrm>
            <a:off x="609905" y="5469621"/>
            <a:ext cx="228600" cy="171907"/>
          </a:xfrm>
          <a:prstGeom prst="rect">
            <a:avLst/>
          </a:prstGeom>
        </p:spPr>
      </p:pic>
      <p:sp>
        <p:nvSpPr>
          <p:cNvPr id="27" name="Text 23"/>
          <p:cNvSpPr txBox="1"/>
          <p:nvPr/>
        </p:nvSpPr>
        <p:spPr>
          <a:xfrm>
            <a:off x="838505" y="5459563"/>
            <a:ext cx="311993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Proven Xeikon technology platform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28" name="Image 2" descr="preencoded.png"/>
          <p:cNvPicPr>
            <a:picLocks noChangeAspect="1"/>
          </p:cNvPicPr>
          <p:nvPr/>
        </p:nvPicPr>
        <p:blipFill>
          <a:blip r:embed="rId3"/>
          <a:srcRect l="-16489" r="-16489"/>
          <a:stretch/>
        </p:blipFill>
        <p:spPr>
          <a:xfrm>
            <a:off x="609905" y="5782686"/>
            <a:ext cx="228600" cy="171907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838505" y="5772628"/>
            <a:ext cx="321503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Food-safe certified, Indirect contact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3"/>
          <a:srcRect l="-16489" r="-16489"/>
          <a:stretch/>
        </p:blipFill>
        <p:spPr>
          <a:xfrm>
            <a:off x="609905" y="6108484"/>
            <a:ext cx="228600" cy="171907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838505" y="6099340"/>
            <a:ext cx="294802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Consistent industrial color quality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3"/>
          <a:srcRect l="-16489" r="-16489"/>
          <a:stretch/>
        </p:blipFill>
        <p:spPr>
          <a:xfrm>
            <a:off x="609905" y="6421549"/>
            <a:ext cx="228600" cy="171907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838505" y="6411491"/>
            <a:ext cx="3376879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1D5DB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Industrial duty cycle for 24/7 operation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340A26B-5347-4D2C-835E-2642A04983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6A43E39-23AB-471E-B9FC-F13ED1BBE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6945" y="1697435"/>
            <a:ext cx="6449805" cy="36300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71500" y="0"/>
            <a:ext cx="19202" cy="9286646"/>
          </a:xfrm>
          <a:prstGeom prst="rect">
            <a:avLst/>
          </a:prstGeom>
          <a:solidFill>
            <a:srgbClr val="E30613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6777533"/>
            <a:ext cx="12191695" cy="75895"/>
          </a:xfrm>
          <a:prstGeom prst="rect">
            <a:avLst/>
          </a:prstGeom>
          <a:solidFill>
            <a:srgbClr val="333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1143000" y="580644"/>
            <a:ext cx="2809951" cy="143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E3061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SECTION 4 — THE CAPACITY MODEL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905256"/>
            <a:ext cx="9506102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E6E6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ECOLYNE MACHINE CONFIGURATION</a:t>
            </a:r>
            <a:endParaRPr lang="en-US" sz="36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631E80C-C14F-478D-8211-97B5F9268C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316"/>
          <a:stretch/>
        </p:blipFill>
        <p:spPr>
          <a:xfrm>
            <a:off x="882053" y="1435928"/>
            <a:ext cx="11018290" cy="5000625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1143000" y="4913635"/>
            <a:ext cx="3276295" cy="476402"/>
          </a:xfrm>
          <a:prstGeom prst="roundRect">
            <a:avLst>
              <a:gd name="adj" fmla="val 23033"/>
            </a:avLst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1143000" y="5370835"/>
            <a:ext cx="3276295" cy="19202"/>
          </a:xfrm>
          <a:prstGeom prst="rect">
            <a:avLst/>
          </a:prstGeom>
          <a:solidFill>
            <a:srgbClr val="E30613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556455" y="4913635"/>
            <a:ext cx="3276295" cy="476402"/>
          </a:xfrm>
          <a:prstGeom prst="roundRect">
            <a:avLst>
              <a:gd name="adj" fmla="val 23033"/>
            </a:avLst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556455" y="5370835"/>
            <a:ext cx="3276295" cy="19202"/>
          </a:xfrm>
          <a:prstGeom prst="rect">
            <a:avLst/>
          </a:prstGeom>
          <a:solidFill>
            <a:srgbClr val="E30613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7968996" y="4913635"/>
            <a:ext cx="3276295" cy="476402"/>
          </a:xfrm>
          <a:prstGeom prst="roundRect">
            <a:avLst>
              <a:gd name="adj" fmla="val 23033"/>
            </a:avLst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7968996" y="5370835"/>
            <a:ext cx="3276295" cy="19202"/>
          </a:xfrm>
          <a:prstGeom prst="rect">
            <a:avLst/>
          </a:prstGeom>
          <a:solidFill>
            <a:srgbClr val="E30613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143000" y="5532684"/>
            <a:ext cx="2523744" cy="705002"/>
          </a:xfrm>
          <a:prstGeom prst="roundRect">
            <a:avLst>
              <a:gd name="adj" fmla="val 10516"/>
            </a:avLst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1143000" y="6218484"/>
            <a:ext cx="2523744" cy="19202"/>
          </a:xfrm>
          <a:prstGeom prst="rect">
            <a:avLst/>
          </a:prstGeom>
          <a:solidFill>
            <a:srgbClr val="E30613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3666744" y="5532684"/>
            <a:ext cx="2523744" cy="705002"/>
          </a:xfrm>
          <a:prstGeom prst="roundRect">
            <a:avLst>
              <a:gd name="adj" fmla="val 10516"/>
            </a:avLst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3666744" y="6218484"/>
            <a:ext cx="2523744" cy="19202"/>
          </a:xfrm>
          <a:prstGeom prst="rect">
            <a:avLst/>
          </a:prstGeom>
          <a:solidFill>
            <a:srgbClr val="E30613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6191402" y="5532684"/>
            <a:ext cx="2523744" cy="705002"/>
          </a:xfrm>
          <a:prstGeom prst="roundRect">
            <a:avLst>
              <a:gd name="adj" fmla="val 10516"/>
            </a:avLst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191402" y="6218484"/>
            <a:ext cx="2523744" cy="19202"/>
          </a:xfrm>
          <a:prstGeom prst="rect">
            <a:avLst/>
          </a:prstGeom>
          <a:solidFill>
            <a:srgbClr val="E30613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8715146" y="5532684"/>
            <a:ext cx="2523744" cy="705002"/>
          </a:xfrm>
          <a:prstGeom prst="roundRect">
            <a:avLst>
              <a:gd name="adj" fmla="val 10516"/>
            </a:avLst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8715146" y="6218484"/>
            <a:ext cx="2523744" cy="19202"/>
          </a:xfrm>
          <a:prstGeom prst="rect">
            <a:avLst/>
          </a:prstGeom>
          <a:solidFill>
            <a:srgbClr val="E30613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1804111" y="5046223"/>
            <a:ext cx="2067458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6E6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Lower capacity unwinder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5244998" y="5046223"/>
            <a:ext cx="2009851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6E6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Straight, one color doors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8279892" y="5046223"/>
            <a:ext cx="2772461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6E6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Door mounted dual touch screens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795882" y="5665272"/>
            <a:ext cx="133411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6E6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Limited options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4258360" y="5665272"/>
            <a:ext cx="1837639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6E6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PMC, external print medium conditioning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743700" y="5665272"/>
            <a:ext cx="1543507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6E6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Simplified internal conditioning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9004097" y="5665272"/>
            <a:ext cx="2067458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6E6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Roll-to-Roll configuration without other finishing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A6C882-5BB0-4264-837B-ADF11CCFDE80}"/>
              </a:ext>
            </a:extLst>
          </p:cNvPr>
          <p:cNvSpPr/>
          <p:nvPr/>
        </p:nvSpPr>
        <p:spPr>
          <a:xfrm>
            <a:off x="7671916" y="2222113"/>
            <a:ext cx="297080" cy="91329"/>
          </a:xfrm>
          <a:prstGeom prst="rect">
            <a:avLst/>
          </a:prstGeom>
          <a:solidFill>
            <a:srgbClr val="0E0E10"/>
          </a:solidFill>
          <a:ln>
            <a:solidFill>
              <a:srgbClr val="0D0D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C81F35E-4C5F-4BA2-B882-DBB1C36E40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5360213" y="212590"/>
            <a:ext cx="160568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ECOLYNE CARE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3809390" y="527144"/>
            <a:ext cx="48390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Complete Peace of Mind</a:t>
            </a:r>
            <a:endParaRPr lang="en-US" sz="2700" dirty="0">
              <a:latin typeface="Franklin Gothic Book" panose="020B0503020102020204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3236976" y="1060239"/>
            <a:ext cx="5853989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Comprehensive support to keep your production running smoothly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2438705" y="1385025"/>
            <a:ext cx="7315200" cy="933602"/>
          </a:xfrm>
          <a:prstGeom prst="roundRect">
            <a:avLst>
              <a:gd name="adj" fmla="val 1199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2676449" y="1585278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29154" y="1737983"/>
            <a:ext cx="228600" cy="2286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38144" y="1623683"/>
            <a:ext cx="23719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Full Technical Support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2" name="Text 8"/>
          <p:cNvSpPr txBox="1"/>
          <p:nvPr/>
        </p:nvSpPr>
        <p:spPr>
          <a:xfrm>
            <a:off x="3438144" y="1918120"/>
            <a:ext cx="4319626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On-site service visits and advanced remote diagnostics included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2438705" y="2471332"/>
            <a:ext cx="7315200" cy="933602"/>
          </a:xfrm>
          <a:prstGeom prst="roundRect">
            <a:avLst>
              <a:gd name="adj" fmla="val 1199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2676449" y="2670671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rcRect l="-80" r="-80"/>
          <a:stretch/>
        </p:blipFill>
        <p:spPr>
          <a:xfrm>
            <a:off x="2800807" y="2823376"/>
            <a:ext cx="286207" cy="228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438144" y="27090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All Consumables Included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7" name="Text 12"/>
          <p:cNvSpPr txBox="1"/>
          <p:nvPr/>
        </p:nvSpPr>
        <p:spPr>
          <a:xfrm>
            <a:off x="3438144" y="3004427"/>
            <a:ext cx="4091026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Toner, drums, and all usage parts covered — no hidden costs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2438705" y="3556725"/>
            <a:ext cx="7315200" cy="933602"/>
          </a:xfrm>
          <a:prstGeom prst="roundRect">
            <a:avLst>
              <a:gd name="adj" fmla="val 1199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2676449" y="3756978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rcRect l="-80" r="-80"/>
          <a:stretch/>
        </p:blipFill>
        <p:spPr>
          <a:xfrm>
            <a:off x="2800807" y="3909683"/>
            <a:ext cx="286207" cy="2286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3438144" y="3795383"/>
            <a:ext cx="24103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Training &amp; Onboarding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22" name="Text 16"/>
          <p:cNvSpPr txBox="1"/>
          <p:nvPr/>
        </p:nvSpPr>
        <p:spPr>
          <a:xfrm>
            <a:off x="3438144" y="4089820"/>
            <a:ext cx="4596689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Comprehensive operator training and substrate optimization guides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3" name="Shape 17"/>
          <p:cNvSpPr/>
          <p:nvPr/>
        </p:nvSpPr>
        <p:spPr>
          <a:xfrm>
            <a:off x="2438705" y="4643032"/>
            <a:ext cx="7315200" cy="933602"/>
          </a:xfrm>
          <a:prstGeom prst="roundRect">
            <a:avLst>
              <a:gd name="adj" fmla="val 1199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2676449" y="4842371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829154" y="4995076"/>
            <a:ext cx="228600" cy="2286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3438144" y="4880776"/>
            <a:ext cx="27816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Dedicated Support Access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27" name="Text 20"/>
          <p:cNvSpPr txBox="1"/>
          <p:nvPr/>
        </p:nvSpPr>
        <p:spPr>
          <a:xfrm>
            <a:off x="3438144" y="5176127"/>
            <a:ext cx="3682289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Direct priority access to Xeikon's expert technical team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2438705" y="5728425"/>
            <a:ext cx="7315200" cy="933602"/>
          </a:xfrm>
          <a:prstGeom prst="roundRect">
            <a:avLst>
              <a:gd name="adj" fmla="val 11993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2676449" y="5928678"/>
            <a:ext cx="533095" cy="53309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829154" y="6081383"/>
            <a:ext cx="228600" cy="2286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3438144" y="5967083"/>
            <a:ext cx="25722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Preventive Maintenance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32" name="Text 24"/>
          <p:cNvSpPr txBox="1"/>
          <p:nvPr/>
        </p:nvSpPr>
        <p:spPr>
          <a:xfrm>
            <a:off x="3438144" y="6261520"/>
            <a:ext cx="399592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Scheduled maintenance visits to ensure maximum uptime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3EA5652-0A4D-4554-8FAD-ADE97C5774E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4958791" y="485546"/>
            <a:ext cx="240578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FLEXIBILITY &amp; GROWTH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3970325" y="800100"/>
            <a:ext cx="4515307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Grow With Confidence</a:t>
            </a:r>
            <a:endParaRPr lang="en-US" sz="2700" dirty="0">
              <a:latin typeface="Franklin Gothic Book" panose="020B0503020102020204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3372307" y="1333195"/>
            <a:ext cx="557692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 business model designed to adapt and evolve with your needs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905" y="1952244"/>
            <a:ext cx="3457346" cy="4219956"/>
          </a:xfrm>
          <a:prstGeom prst="roundRect">
            <a:avLst>
              <a:gd name="adj" fmla="val 874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09905" y="1952244"/>
            <a:ext cx="3435401" cy="28346"/>
          </a:xfrm>
          <a:prstGeom prst="rect">
            <a:avLst/>
          </a:prstGeom>
          <a:solidFill>
            <a:srgbClr val="E30613">
              <a:alpha val="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369003" y="1952244"/>
            <a:ext cx="3457346" cy="4219956"/>
          </a:xfrm>
          <a:prstGeom prst="roundRect">
            <a:avLst>
              <a:gd name="adj" fmla="val 874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923544" y="2266798"/>
            <a:ext cx="609905" cy="60990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95451" y="2438705"/>
            <a:ext cx="267005" cy="267005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682642" y="2266798"/>
            <a:ext cx="609905" cy="60990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923544" y="3124505"/>
            <a:ext cx="23052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SCALE UP OR DOWN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923544" y="3448202"/>
            <a:ext cx="457200" cy="38405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923544" y="3791102"/>
            <a:ext cx="105156" cy="1143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682642" y="3124505"/>
            <a:ext cx="26197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TECHNOLOGY REFRESH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18" name="Text 13"/>
          <p:cNvSpPr txBox="1"/>
          <p:nvPr/>
        </p:nvSpPr>
        <p:spPr>
          <a:xfrm>
            <a:off x="1028700" y="3800246"/>
            <a:ext cx="2480767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Access overage capacity instantly whenever demand spikes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923544" y="4339742"/>
            <a:ext cx="105156" cy="1143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442655" y="3124505"/>
            <a:ext cx="1810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UPGRADE PATH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21" name="Text 15"/>
          <p:cNvSpPr txBox="1"/>
          <p:nvPr/>
        </p:nvSpPr>
        <p:spPr>
          <a:xfrm>
            <a:off x="1028700" y="4348886"/>
            <a:ext cx="2243023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No penalties for lower volume months — pay only base rate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923544" y="4888382"/>
            <a:ext cx="105156" cy="1143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028700" y="4897526"/>
            <a:ext cx="263347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Grow production volume without triggering new CAPEX investments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sp>
        <p:nvSpPr>
          <p:cNvPr id="24" name="Shape 17"/>
          <p:cNvSpPr/>
          <p:nvPr/>
        </p:nvSpPr>
        <p:spPr>
          <a:xfrm>
            <a:off x="4369003" y="1952244"/>
            <a:ext cx="3435401" cy="28346"/>
          </a:xfrm>
          <a:prstGeom prst="rect">
            <a:avLst/>
          </a:prstGeom>
          <a:solidFill>
            <a:srgbClr val="E30613">
              <a:alpha val="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854550" y="2438705"/>
            <a:ext cx="267005" cy="267005"/>
          </a:xfrm>
          <a:prstGeom prst="rect">
            <a:avLst/>
          </a:prstGeom>
        </p:spPr>
      </p:pic>
      <p:sp>
        <p:nvSpPr>
          <p:cNvPr id="26" name="Shape 18"/>
          <p:cNvSpPr/>
          <p:nvPr/>
        </p:nvSpPr>
        <p:spPr>
          <a:xfrm>
            <a:off x="4682642" y="3448202"/>
            <a:ext cx="457200" cy="38405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4682642" y="3791102"/>
            <a:ext cx="105156" cy="11430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4787798" y="3800246"/>
            <a:ext cx="2166214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At end of 5-year term: renew, upgrade, or switch platforms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4682642" y="4339742"/>
            <a:ext cx="105156" cy="114300"/>
          </a:xfrm>
          <a:prstGeom prst="rect">
            <a:avLst/>
          </a:prstGeom>
        </p:spPr>
      </p:pic>
      <p:sp>
        <p:nvSpPr>
          <p:cNvPr id="30" name="Shape 20"/>
          <p:cNvSpPr/>
          <p:nvPr/>
        </p:nvSpPr>
        <p:spPr>
          <a:xfrm>
            <a:off x="8128102" y="1952244"/>
            <a:ext cx="3457346" cy="4219956"/>
          </a:xfrm>
          <a:prstGeom prst="roundRect">
            <a:avLst>
              <a:gd name="adj" fmla="val 874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1"/>
          <p:cNvSpPr/>
          <p:nvPr/>
        </p:nvSpPr>
        <p:spPr>
          <a:xfrm>
            <a:off x="8442655" y="2266798"/>
            <a:ext cx="609905" cy="609905"/>
          </a:xfrm>
          <a:prstGeom prst="ellipse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2"/>
          <p:cNvSpPr txBox="1"/>
          <p:nvPr/>
        </p:nvSpPr>
        <p:spPr>
          <a:xfrm>
            <a:off x="4787798" y="4348886"/>
            <a:ext cx="2737714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Always stay on current technology — never stuck with obsolete gear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pic>
        <p:nvPicPr>
          <p:cNvPr id="33" name="Image 8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4682642" y="4888382"/>
            <a:ext cx="105156" cy="114300"/>
          </a:xfrm>
          <a:prstGeom prst="rect">
            <a:avLst/>
          </a:prstGeom>
        </p:spPr>
      </p:pic>
      <p:sp>
        <p:nvSpPr>
          <p:cNvPr id="34" name="Text 23"/>
          <p:cNvSpPr txBox="1"/>
          <p:nvPr/>
        </p:nvSpPr>
        <p:spPr>
          <a:xfrm>
            <a:off x="4787798" y="4897526"/>
            <a:ext cx="280446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Eliminate concerns about equipment resale value or disposal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sp>
        <p:nvSpPr>
          <p:cNvPr id="35" name="Shape 24"/>
          <p:cNvSpPr/>
          <p:nvPr/>
        </p:nvSpPr>
        <p:spPr>
          <a:xfrm>
            <a:off x="8128102" y="1952244"/>
            <a:ext cx="3435401" cy="28346"/>
          </a:xfrm>
          <a:prstGeom prst="rect">
            <a:avLst/>
          </a:prstGeom>
          <a:solidFill>
            <a:srgbClr val="E30613">
              <a:alpha val="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9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647481" y="2438705"/>
            <a:ext cx="200254" cy="267005"/>
          </a:xfrm>
          <a:prstGeom prst="rect">
            <a:avLst/>
          </a:prstGeom>
        </p:spPr>
      </p:pic>
      <p:sp>
        <p:nvSpPr>
          <p:cNvPr id="37" name="Shape 25"/>
          <p:cNvSpPr/>
          <p:nvPr/>
        </p:nvSpPr>
        <p:spPr>
          <a:xfrm>
            <a:off x="8442655" y="3448202"/>
            <a:ext cx="457200" cy="38405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10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8442655" y="3791102"/>
            <a:ext cx="105156" cy="114300"/>
          </a:xfrm>
          <a:prstGeom prst="rect">
            <a:avLst/>
          </a:prstGeom>
        </p:spPr>
      </p:pic>
      <p:sp>
        <p:nvSpPr>
          <p:cNvPr id="39" name="Text 26"/>
          <p:cNvSpPr txBox="1"/>
          <p:nvPr/>
        </p:nvSpPr>
        <p:spPr>
          <a:xfrm>
            <a:off x="8546897" y="3800246"/>
            <a:ext cx="260421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Seamless migration path to Xeikon CX, TX, or LX industrial lines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8442655" y="4339742"/>
            <a:ext cx="105156" cy="114300"/>
          </a:xfrm>
          <a:prstGeom prst="rect">
            <a:avLst/>
          </a:prstGeom>
        </p:spPr>
      </p:pic>
      <p:sp>
        <p:nvSpPr>
          <p:cNvPr id="41" name="Text 27"/>
          <p:cNvSpPr txBox="1"/>
          <p:nvPr/>
        </p:nvSpPr>
        <p:spPr>
          <a:xfrm>
            <a:off x="8546897" y="4348886"/>
            <a:ext cx="266181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Stay within the same proven Xeikon ecosystem and workflow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pic>
        <p:nvPicPr>
          <p:cNvPr id="42" name="Image 12" descr="preencoded.png"/>
          <p:cNvPicPr>
            <a:picLocks noChangeAspect="1"/>
          </p:cNvPicPr>
          <p:nvPr/>
        </p:nvPicPr>
        <p:blipFill>
          <a:blip r:embed="rId4"/>
          <a:srcRect l="-2571" r="-2571"/>
          <a:stretch/>
        </p:blipFill>
        <p:spPr>
          <a:xfrm>
            <a:off x="8442655" y="4888382"/>
            <a:ext cx="105156" cy="114300"/>
          </a:xfrm>
          <a:prstGeom prst="rect">
            <a:avLst/>
          </a:prstGeom>
        </p:spPr>
      </p:pic>
      <p:sp>
        <p:nvSpPr>
          <p:cNvPr id="43" name="Text 28"/>
          <p:cNvSpPr txBox="1"/>
          <p:nvPr/>
        </p:nvSpPr>
        <p:spPr>
          <a:xfrm>
            <a:off x="8546897" y="4897526"/>
            <a:ext cx="268102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Protect your production investment as your business matures</a:t>
            </a:r>
            <a:endParaRPr lang="en-US" sz="1100" dirty="0">
              <a:latin typeface="Franklin Gothic Book" panose="020B05030201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0F33680-A548-4ED0-8064-12CC5CD201A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"/>
            <a:ext cx="12191695" cy="6925455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"/>
            <a:ext cx="12191999" cy="6983406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3664915" y="133199"/>
            <a:ext cx="499628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SUSTAINABILITY &amp; ENVIRONMENTAL COMPLIANCE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3074213" y="447753"/>
            <a:ext cx="6305702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Designed for a Better Tomorrow</a:t>
            </a:r>
            <a:endParaRPr lang="en-US" sz="2700" dirty="0">
              <a:latin typeface="Franklin Gothic Book" panose="020B0503020102020204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251399" y="1079413"/>
            <a:ext cx="1838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Carbon Footprint</a:t>
            </a:r>
            <a:endParaRPr lang="en-US" sz="1500" dirty="0">
              <a:latin typeface="Franklin Gothic Book" panose="020B0503020102020204" pitchFamily="34" charset="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082235" y="1355562"/>
            <a:ext cx="2243938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16.5 g CO2/m²</a:t>
            </a:r>
            <a:endParaRPr lang="en-US" sz="2200" dirty="0">
              <a:latin typeface="Franklin Gothic Book" panose="020B0503020102020204" pitchFamily="34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3049995" y="1786567"/>
            <a:ext cx="939089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Print Energy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226675" y="1784877"/>
            <a:ext cx="633679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Toner Part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7062826" y="1797262"/>
            <a:ext cx="843077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Waste Part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2954897" y="1986821"/>
            <a:ext cx="114300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7.4 g CO2/m²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4983445" y="1985131"/>
            <a:ext cx="1133856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5.3 g CO2/m²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6917436" y="1997516"/>
            <a:ext cx="114300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3.8 g CO2/m²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158344" y="1854090"/>
            <a:ext cx="609905" cy="304495"/>
          </a:xfrm>
          <a:prstGeom prst="roundRect">
            <a:avLst>
              <a:gd name="adj" fmla="val 37538"/>
            </a:avLst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8146116" y="1887331"/>
            <a:ext cx="609905" cy="304495"/>
          </a:xfrm>
          <a:prstGeom prst="roundRect">
            <a:avLst>
              <a:gd name="adj" fmla="val 37538"/>
            </a:avLst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4405232" y="1892494"/>
            <a:ext cx="2386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8393004" y="1925735"/>
            <a:ext cx="2386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A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6115616" y="1850918"/>
            <a:ext cx="609905" cy="304495"/>
          </a:xfrm>
          <a:prstGeom prst="roundRect">
            <a:avLst>
              <a:gd name="adj" fmla="val 37538"/>
            </a:avLst>
          </a:prstGeom>
          <a:solidFill>
            <a:srgbClr val="8BC3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362504" y="1889322"/>
            <a:ext cx="2386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B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94199" y="2641198"/>
            <a:ext cx="342900" cy="34290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289804" y="2536042"/>
            <a:ext cx="2214677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1D5DB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Renewable Carbon in CMYK Ink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6" name="Text 22"/>
          <p:cNvSpPr txBox="1"/>
          <p:nvPr/>
        </p:nvSpPr>
        <p:spPr>
          <a:xfrm>
            <a:off x="5289804" y="2698805"/>
            <a:ext cx="1200607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59.1%</a:t>
            </a:r>
            <a:endParaRPr lang="en-US" sz="2700" dirty="0">
              <a:latin typeface="Franklin Gothic Book" panose="020B0503020102020204" pitchFamily="34" charset="0"/>
            </a:endParaRPr>
          </a:p>
        </p:txBody>
      </p:sp>
      <p:sp>
        <p:nvSpPr>
          <p:cNvPr id="27" name="Shape 23"/>
          <p:cNvSpPr/>
          <p:nvPr/>
        </p:nvSpPr>
        <p:spPr>
          <a:xfrm>
            <a:off x="609905" y="3356501"/>
            <a:ext cx="3504895" cy="3501499"/>
          </a:xfrm>
          <a:prstGeom prst="roundRect">
            <a:avLst>
              <a:gd name="adj" fmla="val 11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4"/>
          <p:cNvSpPr/>
          <p:nvPr/>
        </p:nvSpPr>
        <p:spPr>
          <a:xfrm>
            <a:off x="809244" y="3649516"/>
            <a:ext cx="3105302" cy="1920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 txBox="1"/>
          <p:nvPr/>
        </p:nvSpPr>
        <p:spPr>
          <a:xfrm>
            <a:off x="1913839" y="3389042"/>
            <a:ext cx="1031443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Free From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3802990"/>
            <a:ext cx="123444" cy="123444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1047902" y="3739442"/>
            <a:ext cx="1400861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Mineral oil (&gt;C10)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4070064"/>
            <a:ext cx="123444" cy="123444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1047902" y="4006516"/>
            <a:ext cx="1248156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Photoinitiators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4311737"/>
            <a:ext cx="123444" cy="123444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1047902" y="4273590"/>
            <a:ext cx="1657807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Reactive monomers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4578811"/>
            <a:ext cx="123444" cy="123444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1047902" y="4540664"/>
            <a:ext cx="448056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TPO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40" name="Imag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4867416"/>
            <a:ext cx="123444" cy="123444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1047902" y="4829269"/>
            <a:ext cx="352958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Tin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42" name="Image 8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5134490"/>
            <a:ext cx="123444" cy="123444"/>
          </a:xfrm>
          <a:prstGeom prst="rect">
            <a:avLst/>
          </a:prstGeom>
        </p:spPr>
      </p:pic>
      <p:sp>
        <p:nvSpPr>
          <p:cNvPr id="43" name="Text 32"/>
          <p:cNvSpPr txBox="1"/>
          <p:nvPr/>
        </p:nvSpPr>
        <p:spPr>
          <a:xfrm>
            <a:off x="1047902" y="5096343"/>
            <a:ext cx="448056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BPA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44" name="Image 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5401564"/>
            <a:ext cx="123444" cy="123444"/>
          </a:xfrm>
          <a:prstGeom prst="rect">
            <a:avLst/>
          </a:prstGeom>
        </p:spPr>
      </p:pic>
      <p:sp>
        <p:nvSpPr>
          <p:cNvPr id="45" name="Text 33"/>
          <p:cNvSpPr txBox="1"/>
          <p:nvPr/>
        </p:nvSpPr>
        <p:spPr>
          <a:xfrm>
            <a:off x="1047902" y="5363417"/>
            <a:ext cx="53401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Latex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46" name="Image 1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5668638"/>
            <a:ext cx="123444" cy="123444"/>
          </a:xfrm>
          <a:prstGeom prst="rect">
            <a:avLst/>
          </a:prstGeom>
        </p:spPr>
      </p:pic>
      <p:sp>
        <p:nvSpPr>
          <p:cNvPr id="47" name="Text 34"/>
          <p:cNvSpPr txBox="1"/>
          <p:nvPr/>
        </p:nvSpPr>
        <p:spPr>
          <a:xfrm>
            <a:off x="1047902" y="5630491"/>
            <a:ext cx="89611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Plasticizer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48" name="Image 1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5935712"/>
            <a:ext cx="123444" cy="123444"/>
          </a:xfrm>
          <a:prstGeom prst="rect">
            <a:avLst/>
          </a:prstGeom>
        </p:spPr>
      </p:pic>
      <p:sp>
        <p:nvSpPr>
          <p:cNvPr id="49" name="Text 35"/>
          <p:cNvSpPr txBox="1"/>
          <p:nvPr/>
        </p:nvSpPr>
        <p:spPr>
          <a:xfrm>
            <a:off x="1047902" y="5897565"/>
            <a:ext cx="1228954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Formaldehyde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50" name="Image 1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9244" y="6202786"/>
            <a:ext cx="123444" cy="123444"/>
          </a:xfrm>
          <a:prstGeom prst="rect">
            <a:avLst/>
          </a:prstGeom>
        </p:spPr>
      </p:pic>
      <p:sp>
        <p:nvSpPr>
          <p:cNvPr id="51" name="Shape 36"/>
          <p:cNvSpPr/>
          <p:nvPr/>
        </p:nvSpPr>
        <p:spPr>
          <a:xfrm>
            <a:off x="4343400" y="3356501"/>
            <a:ext cx="3504895" cy="3501499"/>
          </a:xfrm>
          <a:prstGeom prst="roundRect">
            <a:avLst>
              <a:gd name="adj" fmla="val 11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37"/>
          <p:cNvSpPr/>
          <p:nvPr/>
        </p:nvSpPr>
        <p:spPr>
          <a:xfrm>
            <a:off x="4543654" y="3649516"/>
            <a:ext cx="3105302" cy="1920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38"/>
          <p:cNvSpPr txBox="1"/>
          <p:nvPr/>
        </p:nvSpPr>
        <p:spPr>
          <a:xfrm>
            <a:off x="5399532" y="3389042"/>
            <a:ext cx="1526134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Compliant With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54" name="Text 39"/>
          <p:cNvSpPr txBox="1"/>
          <p:nvPr/>
        </p:nvSpPr>
        <p:spPr>
          <a:xfrm>
            <a:off x="1047902" y="6164639"/>
            <a:ext cx="55321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SVHC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55" name="Image 1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3872855"/>
            <a:ext cx="123444" cy="123444"/>
          </a:xfrm>
          <a:prstGeom prst="rect">
            <a:avLst/>
          </a:prstGeom>
        </p:spPr>
      </p:pic>
      <p:sp>
        <p:nvSpPr>
          <p:cNvPr id="56" name="Text 40"/>
          <p:cNvSpPr txBox="1"/>
          <p:nvPr/>
        </p:nvSpPr>
        <p:spPr>
          <a:xfrm>
            <a:off x="4781398" y="3835014"/>
            <a:ext cx="55321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Eupia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57" name="Image 1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4139929"/>
            <a:ext cx="123444" cy="123444"/>
          </a:xfrm>
          <a:prstGeom prst="rect">
            <a:avLst/>
          </a:prstGeom>
        </p:spPr>
      </p:pic>
      <p:sp>
        <p:nvSpPr>
          <p:cNvPr id="58" name="Text 41"/>
          <p:cNvSpPr txBox="1"/>
          <p:nvPr/>
        </p:nvSpPr>
        <p:spPr>
          <a:xfrm>
            <a:off x="4781398" y="4102088"/>
            <a:ext cx="1381658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Swiss Ordinance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59" name="Image 1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4407003"/>
            <a:ext cx="123444" cy="123444"/>
          </a:xfrm>
          <a:prstGeom prst="rect">
            <a:avLst/>
          </a:prstGeom>
        </p:spPr>
      </p:pic>
      <p:sp>
        <p:nvSpPr>
          <p:cNvPr id="60" name="Text 42"/>
          <p:cNvSpPr txBox="1"/>
          <p:nvPr/>
        </p:nvSpPr>
        <p:spPr>
          <a:xfrm>
            <a:off x="4781398" y="4369162"/>
            <a:ext cx="18672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German Toner Ordinance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61" name="Image 16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4674077"/>
            <a:ext cx="123444" cy="123444"/>
          </a:xfrm>
          <a:prstGeom prst="rect">
            <a:avLst/>
          </a:prstGeom>
        </p:spPr>
      </p:pic>
      <p:sp>
        <p:nvSpPr>
          <p:cNvPr id="62" name="Text 43"/>
          <p:cNvSpPr txBox="1"/>
          <p:nvPr/>
        </p:nvSpPr>
        <p:spPr>
          <a:xfrm>
            <a:off x="4781398" y="4636236"/>
            <a:ext cx="156271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Californian Prop 65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63" name="Image 1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4941151"/>
            <a:ext cx="123444" cy="123444"/>
          </a:xfrm>
          <a:prstGeom prst="rect">
            <a:avLst/>
          </a:prstGeom>
        </p:spPr>
      </p:pic>
      <p:sp>
        <p:nvSpPr>
          <p:cNvPr id="64" name="Shape 44"/>
          <p:cNvSpPr/>
          <p:nvPr/>
        </p:nvSpPr>
        <p:spPr>
          <a:xfrm>
            <a:off x="8277149" y="3649516"/>
            <a:ext cx="3105302" cy="19202"/>
          </a:xfrm>
          <a:prstGeom prst="rect">
            <a:avLst/>
          </a:prstGeom>
          <a:solidFill>
            <a:srgbClr val="4CAF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" name="Text 45"/>
          <p:cNvSpPr txBox="1"/>
          <p:nvPr/>
        </p:nvSpPr>
        <p:spPr>
          <a:xfrm>
            <a:off x="4781398" y="4903310"/>
            <a:ext cx="173370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Nestlé packaging ink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66" name="Image 18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5208225"/>
            <a:ext cx="123444" cy="123444"/>
          </a:xfrm>
          <a:prstGeom prst="rect">
            <a:avLst/>
          </a:prstGeom>
        </p:spPr>
      </p:pic>
      <p:sp>
        <p:nvSpPr>
          <p:cNvPr id="67" name="Text 46"/>
          <p:cNvSpPr txBox="1"/>
          <p:nvPr/>
        </p:nvSpPr>
        <p:spPr>
          <a:xfrm>
            <a:off x="4781398" y="5170384"/>
            <a:ext cx="2124151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Nestlé packaging material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68" name="Image 1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5475299"/>
            <a:ext cx="123444" cy="123444"/>
          </a:xfrm>
          <a:prstGeom prst="rect">
            <a:avLst/>
          </a:prstGeom>
        </p:spPr>
      </p:pic>
      <p:sp>
        <p:nvSpPr>
          <p:cNvPr id="69" name="Text 47"/>
          <p:cNvSpPr txBox="1"/>
          <p:nvPr/>
        </p:nvSpPr>
        <p:spPr>
          <a:xfrm>
            <a:off x="4781398" y="5437458"/>
            <a:ext cx="2124151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European Toy Safety Rules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70" name="Image 2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5742373"/>
            <a:ext cx="123444" cy="123444"/>
          </a:xfrm>
          <a:prstGeom prst="rect">
            <a:avLst/>
          </a:prstGeom>
        </p:spPr>
      </p:pic>
      <p:sp>
        <p:nvSpPr>
          <p:cNvPr id="71" name="Shape 48"/>
          <p:cNvSpPr/>
          <p:nvPr/>
        </p:nvSpPr>
        <p:spPr>
          <a:xfrm>
            <a:off x="8076895" y="3356502"/>
            <a:ext cx="3504895" cy="2529082"/>
          </a:xfrm>
          <a:prstGeom prst="roundRect">
            <a:avLst>
              <a:gd name="adj" fmla="val 11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49"/>
          <p:cNvSpPr txBox="1"/>
          <p:nvPr/>
        </p:nvSpPr>
        <p:spPr>
          <a:xfrm>
            <a:off x="8963863" y="3389042"/>
            <a:ext cx="185989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Emissions &amp; Output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73" name="Text 50"/>
          <p:cNvSpPr txBox="1"/>
          <p:nvPr/>
        </p:nvSpPr>
        <p:spPr>
          <a:xfrm>
            <a:off x="4781398" y="5704532"/>
            <a:ext cx="161940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ROHS heavy metals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74" name="Image 2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6009447"/>
            <a:ext cx="123444" cy="123444"/>
          </a:xfrm>
          <a:prstGeom prst="rect">
            <a:avLst/>
          </a:prstGeom>
        </p:spPr>
      </p:pic>
      <p:sp>
        <p:nvSpPr>
          <p:cNvPr id="75" name="Text 51"/>
          <p:cNvSpPr txBox="1"/>
          <p:nvPr/>
        </p:nvSpPr>
        <p:spPr>
          <a:xfrm>
            <a:off x="4781398" y="5971606"/>
            <a:ext cx="1972361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deinking paper (Ingede)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76" name="Image 2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6276521"/>
            <a:ext cx="123444" cy="123444"/>
          </a:xfrm>
          <a:prstGeom prst="rect">
            <a:avLst/>
          </a:prstGeom>
        </p:spPr>
      </p:pic>
      <p:sp>
        <p:nvSpPr>
          <p:cNvPr id="77" name="Text 52"/>
          <p:cNvSpPr txBox="1"/>
          <p:nvPr/>
        </p:nvSpPr>
        <p:spPr>
          <a:xfrm>
            <a:off x="4781398" y="6238680"/>
            <a:ext cx="1638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deinking foil (Cadel)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78" name="Image 2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43654" y="6543599"/>
            <a:ext cx="123444" cy="123444"/>
          </a:xfrm>
          <a:prstGeom prst="rect">
            <a:avLst/>
          </a:prstGeom>
        </p:spPr>
      </p:pic>
      <p:sp>
        <p:nvSpPr>
          <p:cNvPr id="79" name="Text 53"/>
          <p:cNvSpPr txBox="1"/>
          <p:nvPr/>
        </p:nvSpPr>
        <p:spPr>
          <a:xfrm>
            <a:off x="4781398" y="6505754"/>
            <a:ext cx="1743761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FDA dry food contact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80" name="Image 2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77149" y="3868058"/>
            <a:ext cx="123444" cy="123444"/>
          </a:xfrm>
          <a:prstGeom prst="rect">
            <a:avLst/>
          </a:prstGeom>
        </p:spPr>
      </p:pic>
      <p:sp>
        <p:nvSpPr>
          <p:cNvPr id="81" name="Text 54"/>
          <p:cNvSpPr txBox="1"/>
          <p:nvPr/>
        </p:nvSpPr>
        <p:spPr>
          <a:xfrm>
            <a:off x="8515807" y="3835139"/>
            <a:ext cx="2162556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No VOC during production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82" name="Image 2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77149" y="4172553"/>
            <a:ext cx="123444" cy="123444"/>
          </a:xfrm>
          <a:prstGeom prst="rect">
            <a:avLst/>
          </a:prstGeom>
        </p:spPr>
      </p:pic>
      <p:sp>
        <p:nvSpPr>
          <p:cNvPr id="83" name="Text 55"/>
          <p:cNvSpPr txBox="1"/>
          <p:nvPr/>
        </p:nvSpPr>
        <p:spPr>
          <a:xfrm>
            <a:off x="8515807" y="4139634"/>
            <a:ext cx="1933956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No VOC during printing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84" name="Image 26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77149" y="4477962"/>
            <a:ext cx="123444" cy="123444"/>
          </a:xfrm>
          <a:prstGeom prst="rect">
            <a:avLst/>
          </a:prstGeom>
        </p:spPr>
      </p:pic>
      <p:sp>
        <p:nvSpPr>
          <p:cNvPr id="85" name="Text 56"/>
          <p:cNvSpPr txBox="1"/>
          <p:nvPr/>
        </p:nvSpPr>
        <p:spPr>
          <a:xfrm>
            <a:off x="8515807" y="4444130"/>
            <a:ext cx="1353312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Only solid waste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86" name="Image 2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77149" y="4782458"/>
            <a:ext cx="123444" cy="123444"/>
          </a:xfrm>
          <a:prstGeom prst="rect">
            <a:avLst/>
          </a:prstGeom>
        </p:spPr>
      </p:pic>
      <p:sp>
        <p:nvSpPr>
          <p:cNvPr id="87" name="Text 57"/>
          <p:cNvSpPr txBox="1"/>
          <p:nvPr/>
        </p:nvSpPr>
        <p:spPr>
          <a:xfrm>
            <a:off x="8515807" y="4749539"/>
            <a:ext cx="2257654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 black PAH/FDA compliant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pic>
        <p:nvPicPr>
          <p:cNvPr id="88" name="Image 28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77149" y="5086953"/>
            <a:ext cx="123444" cy="123444"/>
          </a:xfrm>
          <a:prstGeom prst="rect">
            <a:avLst/>
          </a:prstGeom>
        </p:spPr>
      </p:pic>
      <p:sp>
        <p:nvSpPr>
          <p:cNvPr id="89" name="Text 58"/>
          <p:cNvSpPr txBox="1"/>
          <p:nvPr/>
        </p:nvSpPr>
        <p:spPr>
          <a:xfrm>
            <a:off x="8515807" y="5054034"/>
            <a:ext cx="1228954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Polyester resin</a:t>
            </a:r>
            <a:endParaRPr lang="en-US" sz="1200" dirty="0">
              <a:latin typeface="Franklin Gothic Book" panose="020B0503020102020204" pitchFamily="34" charset="0"/>
            </a:endParaRPr>
          </a:p>
        </p:txBody>
      </p:sp>
      <p:sp>
        <p:nvSpPr>
          <p:cNvPr id="90" name="Shape 59"/>
          <p:cNvSpPr/>
          <p:nvPr/>
        </p:nvSpPr>
        <p:spPr>
          <a:xfrm>
            <a:off x="8277149" y="5492032"/>
            <a:ext cx="3105302" cy="9144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1" name="Text 60"/>
          <p:cNvSpPr txBox="1"/>
          <p:nvPr/>
        </p:nvSpPr>
        <p:spPr>
          <a:xfrm>
            <a:off x="8792870" y="5587130"/>
            <a:ext cx="2177186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376 mg CO2 packaging/g toner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92" name="Shape 61"/>
          <p:cNvSpPr/>
          <p:nvPr/>
        </p:nvSpPr>
        <p:spPr>
          <a:xfrm>
            <a:off x="608990" y="960975"/>
            <a:ext cx="10972800" cy="1309418"/>
          </a:xfrm>
          <a:prstGeom prst="roundRect">
            <a:avLst>
              <a:gd name="adj" fmla="val 1785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GB" dirty="0">
              <a:latin typeface="Franklin Gothic Book" panose="020B0503020102020204" pitchFamily="34" charset="0"/>
            </a:endParaRPr>
          </a:p>
        </p:txBody>
      </p:sp>
      <p:sp>
        <p:nvSpPr>
          <p:cNvPr id="93" name="Shape 62"/>
          <p:cNvSpPr/>
          <p:nvPr/>
        </p:nvSpPr>
        <p:spPr>
          <a:xfrm>
            <a:off x="609905" y="2365049"/>
            <a:ext cx="10972800" cy="895198"/>
          </a:xfrm>
          <a:prstGeom prst="roundRect">
            <a:avLst>
              <a:gd name="adj" fmla="val 13040"/>
            </a:avLst>
          </a:prstGeom>
          <a:solidFill>
            <a:srgbClr val="4CAF50">
              <a:alpha val="10000"/>
            </a:srgbClr>
          </a:solidFill>
          <a:ln w="12700">
            <a:solidFill>
              <a:srgbClr val="4CAF5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73F515F7-7BC3-4CDB-AED8-9D310E6C76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904634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"/>
            <a:ext cx="12191695" cy="6904634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5430622" y="417306"/>
            <a:ext cx="146212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PERFECT FOR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3755441" y="731860"/>
            <a:ext cx="4944161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Is Ecolyne Right for You?</a:t>
            </a:r>
            <a:endParaRPr lang="en-US" sz="2700" dirty="0">
              <a:latin typeface="Franklin Gothic Book" panose="020B05030201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2804465" y="1285208"/>
            <a:ext cx="6590995" cy="9144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981505" y="1615986"/>
            <a:ext cx="8229600" cy="895198"/>
          </a:xfrm>
          <a:prstGeom prst="roundRect">
            <a:avLst>
              <a:gd name="adj" fmla="val 13040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2219249" y="1872933"/>
            <a:ext cx="381305" cy="381305"/>
          </a:xfrm>
          <a:prstGeom prst="ellipse">
            <a:avLst/>
          </a:prstGeom>
          <a:solidFill>
            <a:srgbClr val="4CAF50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rcRect l="-1648" r="-1648"/>
          <a:stretch/>
        </p:blipFill>
        <p:spPr>
          <a:xfrm>
            <a:off x="2324405" y="1968030"/>
            <a:ext cx="171907" cy="19019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790749" y="1844586"/>
            <a:ext cx="298643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Growing Beyond Office Printers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12" name="Text 8"/>
          <p:cNvSpPr txBox="1"/>
          <p:nvPr/>
        </p:nvSpPr>
        <p:spPr>
          <a:xfrm>
            <a:off x="2790749" y="2129879"/>
            <a:ext cx="4662526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Converting from office class — need industrial capability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1981505" y="2641029"/>
            <a:ext cx="8229600" cy="895198"/>
          </a:xfrm>
          <a:prstGeom prst="roundRect">
            <a:avLst>
              <a:gd name="adj" fmla="val 13040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2219249" y="2897975"/>
            <a:ext cx="381305" cy="381305"/>
          </a:xfrm>
          <a:prstGeom prst="ellipse">
            <a:avLst/>
          </a:prstGeom>
          <a:solidFill>
            <a:srgbClr val="4CAF50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rcRect l="-1648" r="-1648"/>
          <a:stretch/>
        </p:blipFill>
        <p:spPr>
          <a:xfrm>
            <a:off x="2324405" y="2993073"/>
            <a:ext cx="171907" cy="19019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790749" y="2869629"/>
            <a:ext cx="2462479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Entering Industrial Digital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17" name="Text 12"/>
          <p:cNvSpPr txBox="1"/>
          <p:nvPr/>
        </p:nvSpPr>
        <p:spPr>
          <a:xfrm>
            <a:off x="2790749" y="3154922"/>
            <a:ext cx="513892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Traditional converters adding digital capability with a predictable cost model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1981505" y="3665157"/>
            <a:ext cx="8229600" cy="895198"/>
          </a:xfrm>
          <a:prstGeom prst="roundRect">
            <a:avLst>
              <a:gd name="adj" fmla="val 13040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2219249" y="3923018"/>
            <a:ext cx="381305" cy="381305"/>
          </a:xfrm>
          <a:prstGeom prst="ellipse">
            <a:avLst/>
          </a:prstGeom>
          <a:solidFill>
            <a:srgbClr val="4CAF50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rcRect l="-1648" r="-1648"/>
          <a:stretch/>
        </p:blipFill>
        <p:spPr>
          <a:xfrm>
            <a:off x="2324405" y="4018115"/>
            <a:ext cx="171907" cy="19019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2790749" y="3893757"/>
            <a:ext cx="320588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Volume: 15,000 - 40,000 lm/month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22" name="Text 16"/>
          <p:cNvSpPr txBox="1"/>
          <p:nvPr/>
        </p:nvSpPr>
        <p:spPr>
          <a:xfrm>
            <a:off x="2790749" y="4179964"/>
            <a:ext cx="2843784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Sweet spot for capacity model economics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3" name="Shape 17"/>
          <p:cNvSpPr/>
          <p:nvPr/>
        </p:nvSpPr>
        <p:spPr>
          <a:xfrm>
            <a:off x="1981505" y="4690199"/>
            <a:ext cx="8229600" cy="895198"/>
          </a:xfrm>
          <a:prstGeom prst="roundRect">
            <a:avLst>
              <a:gd name="adj" fmla="val 13040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2219249" y="4947146"/>
            <a:ext cx="381305" cy="381305"/>
          </a:xfrm>
          <a:prstGeom prst="ellipse">
            <a:avLst/>
          </a:prstGeom>
          <a:solidFill>
            <a:srgbClr val="4CAF50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3"/>
          <a:srcRect l="-1648" r="-1648"/>
          <a:stretch/>
        </p:blipFill>
        <p:spPr>
          <a:xfrm>
            <a:off x="2324405" y="5043158"/>
            <a:ext cx="171907" cy="190195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2790749" y="4918799"/>
            <a:ext cx="167243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Substrate Variety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27" name="Text 20"/>
          <p:cNvSpPr txBox="1"/>
          <p:nvPr/>
        </p:nvSpPr>
        <p:spPr>
          <a:xfrm>
            <a:off x="2790749" y="5205006"/>
            <a:ext cx="418703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Paper, films, synthetics — need flexibility without compromise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1981505" y="5715242"/>
            <a:ext cx="8229600" cy="895198"/>
          </a:xfrm>
          <a:prstGeom prst="roundRect">
            <a:avLst>
              <a:gd name="adj" fmla="val 13040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2219249" y="5972188"/>
            <a:ext cx="381305" cy="381305"/>
          </a:xfrm>
          <a:prstGeom prst="ellipse">
            <a:avLst/>
          </a:prstGeom>
          <a:solidFill>
            <a:srgbClr val="4CAF50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3"/>
          <a:srcRect l="-1648" r="-1648"/>
          <a:stretch/>
        </p:blipFill>
        <p:spPr>
          <a:xfrm>
            <a:off x="2324405" y="6067286"/>
            <a:ext cx="171907" cy="190195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2790749" y="5943842"/>
            <a:ext cx="25008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Budget-Conscious Growth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32" name="Text 24"/>
          <p:cNvSpPr txBox="1"/>
          <p:nvPr/>
        </p:nvSpPr>
        <p:spPr>
          <a:xfrm>
            <a:off x="2790749" y="6229134"/>
            <a:ext cx="3939235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CA3A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Want industrial quality without capital investment barriers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826C212-94B5-4DA5-A193-DAD2CE520C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4717390" y="333756"/>
            <a:ext cx="2891333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6E6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TECHNICAL SPECIFICATIONS</a:t>
            </a:r>
            <a:endParaRPr lang="en-US" sz="1300" dirty="0">
              <a:latin typeface="Franklin Gothic Book" panose="020B05030201020202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4375404" y="647395"/>
            <a:ext cx="3706063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Full Specifications</a:t>
            </a:r>
            <a:endParaRPr lang="en-US" sz="2700" dirty="0">
              <a:latin typeface="Franklin Gothic Book" panose="020B05030201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61695" y="1304849"/>
            <a:ext cx="10668305" cy="4316882"/>
          </a:xfrm>
          <a:prstGeom prst="roundRect">
            <a:avLst>
              <a:gd name="adj" fmla="val 472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  <a:prstDash val="solid"/>
          </a:ln>
          <a:effectLst>
            <a:outerShdw blurRad="292100" dist="1016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71754" y="1314907"/>
            <a:ext cx="3200400" cy="437998"/>
          </a:xfrm>
          <a:prstGeom prst="rect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71754" y="1733702"/>
            <a:ext cx="3200400" cy="19202"/>
          </a:xfrm>
          <a:prstGeom prst="rect">
            <a:avLst/>
          </a:prstGeom>
          <a:solidFill>
            <a:srgbClr val="E30613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965753" y="1314907"/>
            <a:ext cx="7457846" cy="437998"/>
          </a:xfrm>
          <a:prstGeom prst="rect">
            <a:avLst/>
          </a:prstGeom>
          <a:solidFill>
            <a:srgbClr val="E30613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965753" y="1733702"/>
            <a:ext cx="7457846" cy="19202"/>
          </a:xfrm>
          <a:prstGeom prst="rect">
            <a:avLst/>
          </a:prstGeom>
          <a:solidFill>
            <a:srgbClr val="E30613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1000354" y="1447495"/>
            <a:ext cx="1002182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PARAMETER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4194353" y="1447495"/>
            <a:ext cx="1869034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SPECIFICATION DETAILS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71754" y="2138782"/>
            <a:ext cx="10649102" cy="390449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771754" y="2911450"/>
            <a:ext cx="10649102" cy="390449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771754" y="3685032"/>
            <a:ext cx="10649102" cy="390449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771754" y="4458614"/>
            <a:ext cx="10649102" cy="390449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71754" y="5231282"/>
            <a:ext cx="10649102" cy="390449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771754" y="2137867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771754" y="2520086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771754" y="2905963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771754" y="3292754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771754" y="3679546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771754" y="4066337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771754" y="4453128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771754" y="4839919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771754" y="5226710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771754" y="5612587"/>
            <a:ext cx="3200400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 txBox="1"/>
          <p:nvPr/>
        </p:nvSpPr>
        <p:spPr>
          <a:xfrm>
            <a:off x="1000354" y="1867205"/>
            <a:ext cx="1088136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Configurations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0" name="Text 27"/>
          <p:cNvSpPr txBox="1"/>
          <p:nvPr/>
        </p:nvSpPr>
        <p:spPr>
          <a:xfrm>
            <a:off x="1000354" y="2253996"/>
            <a:ext cx="1097280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Printing Speed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1000354" y="2639873"/>
            <a:ext cx="964692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Media Width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2" name="Text 29"/>
          <p:cNvSpPr txBox="1"/>
          <p:nvPr/>
        </p:nvSpPr>
        <p:spPr>
          <a:xfrm>
            <a:off x="1000354" y="3026664"/>
            <a:ext cx="1431036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Max Imaging Width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3" name="Text 30"/>
          <p:cNvSpPr txBox="1"/>
          <p:nvPr/>
        </p:nvSpPr>
        <p:spPr>
          <a:xfrm>
            <a:off x="1000354" y="3413455"/>
            <a:ext cx="1183234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Imaging Length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4" name="Text 31"/>
          <p:cNvSpPr txBox="1"/>
          <p:nvPr/>
        </p:nvSpPr>
        <p:spPr>
          <a:xfrm>
            <a:off x="1000354" y="3800246"/>
            <a:ext cx="1040587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Media Weight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5" name="Text 32"/>
          <p:cNvSpPr txBox="1"/>
          <p:nvPr/>
        </p:nvSpPr>
        <p:spPr>
          <a:xfrm>
            <a:off x="1000354" y="4187038"/>
            <a:ext cx="1012241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Media Caliper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6" name="Text 33"/>
          <p:cNvSpPr txBox="1"/>
          <p:nvPr/>
        </p:nvSpPr>
        <p:spPr>
          <a:xfrm>
            <a:off x="1000354" y="4573829"/>
            <a:ext cx="1221638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Factory Options*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7" name="Text 34"/>
          <p:cNvSpPr txBox="1"/>
          <p:nvPr/>
        </p:nvSpPr>
        <p:spPr>
          <a:xfrm>
            <a:off x="1000354" y="4959706"/>
            <a:ext cx="1840687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Substrates (Self-Adhesive)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39" name="Text 36"/>
          <p:cNvSpPr txBox="1"/>
          <p:nvPr/>
        </p:nvSpPr>
        <p:spPr>
          <a:xfrm>
            <a:off x="1000354" y="5335356"/>
            <a:ext cx="887882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Food Safety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3965753" y="2137867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3965753" y="2520086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39"/>
          <p:cNvSpPr/>
          <p:nvPr/>
        </p:nvSpPr>
        <p:spPr>
          <a:xfrm>
            <a:off x="3965753" y="2905963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0"/>
          <p:cNvSpPr/>
          <p:nvPr/>
        </p:nvSpPr>
        <p:spPr>
          <a:xfrm>
            <a:off x="3965753" y="3292754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Shape 41"/>
          <p:cNvSpPr/>
          <p:nvPr/>
        </p:nvSpPr>
        <p:spPr>
          <a:xfrm>
            <a:off x="3965753" y="3679546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2"/>
          <p:cNvSpPr/>
          <p:nvPr/>
        </p:nvSpPr>
        <p:spPr>
          <a:xfrm>
            <a:off x="3965753" y="4066337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3"/>
          <p:cNvSpPr/>
          <p:nvPr/>
        </p:nvSpPr>
        <p:spPr>
          <a:xfrm>
            <a:off x="3965753" y="4453128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4"/>
          <p:cNvSpPr/>
          <p:nvPr/>
        </p:nvSpPr>
        <p:spPr>
          <a:xfrm>
            <a:off x="3965753" y="4839919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Shape 45"/>
          <p:cNvSpPr/>
          <p:nvPr/>
        </p:nvSpPr>
        <p:spPr>
          <a:xfrm>
            <a:off x="3965753" y="5226710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6"/>
          <p:cNvSpPr/>
          <p:nvPr/>
        </p:nvSpPr>
        <p:spPr>
          <a:xfrm>
            <a:off x="3965753" y="5612587"/>
            <a:ext cx="7457846" cy="9144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7"/>
          <p:cNvSpPr txBox="1"/>
          <p:nvPr/>
        </p:nvSpPr>
        <p:spPr>
          <a:xfrm>
            <a:off x="4194353" y="1867205"/>
            <a:ext cx="2354580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5/0 (CMYK + White) 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51" name="Text 48"/>
          <p:cNvSpPr txBox="1"/>
          <p:nvPr/>
        </p:nvSpPr>
        <p:spPr>
          <a:xfrm>
            <a:off x="4194353" y="2253996"/>
            <a:ext cx="3497580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25 m/min (Constant speed for both CMYK and White)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52" name="Text 49"/>
          <p:cNvSpPr txBox="1"/>
          <p:nvPr/>
        </p:nvSpPr>
        <p:spPr>
          <a:xfrm>
            <a:off x="4194353" y="2639873"/>
            <a:ext cx="1012241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200 – 330 mm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53" name="Text 50"/>
          <p:cNvSpPr txBox="1"/>
          <p:nvPr/>
        </p:nvSpPr>
        <p:spPr>
          <a:xfrm>
            <a:off x="4194353" y="3026664"/>
            <a:ext cx="630936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322 mm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54" name="Text 51"/>
          <p:cNvSpPr txBox="1"/>
          <p:nvPr/>
        </p:nvSpPr>
        <p:spPr>
          <a:xfrm>
            <a:off x="4194353" y="3413455"/>
            <a:ext cx="1545336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Unlimited (Full Rotary)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55" name="Text 52"/>
          <p:cNvSpPr txBox="1"/>
          <p:nvPr/>
        </p:nvSpPr>
        <p:spPr>
          <a:xfrm>
            <a:off x="4194353" y="3800246"/>
            <a:ext cx="954634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40 – 250 gsm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56" name="Text 53"/>
          <p:cNvSpPr txBox="1"/>
          <p:nvPr/>
        </p:nvSpPr>
        <p:spPr>
          <a:xfrm>
            <a:off x="4194353" y="4187038"/>
            <a:ext cx="1126541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40 μm – 250 μm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57" name="Text 54"/>
          <p:cNvSpPr txBox="1"/>
          <p:nvPr/>
        </p:nvSpPr>
        <p:spPr>
          <a:xfrm>
            <a:off x="4194353" y="4573829"/>
            <a:ext cx="7098487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IRC (In-line Registration Camera) PPS Sensor *Factory-installed only, not field-upgradeable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sp>
        <p:nvSpPr>
          <p:cNvPr id="58" name="Text 55"/>
          <p:cNvSpPr txBox="1"/>
          <p:nvPr/>
        </p:nvSpPr>
        <p:spPr>
          <a:xfrm>
            <a:off x="4194353" y="4959706"/>
            <a:ext cx="4955134" cy="152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Paper, PP, PE, PET, Clear-on-clear, Metallized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pic>
        <p:nvPicPr>
          <p:cNvPr id="60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94353" y="5347243"/>
            <a:ext cx="133502" cy="133502"/>
          </a:xfrm>
          <a:prstGeom prst="rect">
            <a:avLst/>
          </a:prstGeom>
        </p:spPr>
      </p:pic>
      <p:sp>
        <p:nvSpPr>
          <p:cNvPr id="61" name="Text 57"/>
          <p:cNvSpPr txBox="1"/>
          <p:nvPr/>
        </p:nvSpPr>
        <p:spPr>
          <a:xfrm>
            <a:off x="4404665" y="5316154"/>
            <a:ext cx="3678631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0D0D0"/>
                </a:solidFill>
                <a:latin typeface="Franklin Gothic Book" panose="020B0503020102020204" pitchFamily="34" charset="0"/>
                <a:ea typeface="Montserrat" pitchFamily="34" charset="-122"/>
                <a:cs typeface="Montserrat" pitchFamily="34" charset="-120"/>
              </a:rPr>
              <a:t>Indirect food-contact composition and migration tested</a:t>
            </a:r>
            <a:endParaRPr lang="en-US" sz="1000" dirty="0">
              <a:latin typeface="Franklin Gothic Book" panose="020B05030201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EF12A5FD-D9F8-4D05-A482-A422F7F96B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0" y="6782105"/>
            <a:ext cx="12191695" cy="75895"/>
          </a:xfrm>
          <a:prstGeom prst="rect">
            <a:avLst/>
          </a:prstGeom>
          <a:solidFill>
            <a:srgbClr val="333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1143000" y="2029968"/>
            <a:ext cx="205282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E3061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THANK YOU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1362456" y="3837737"/>
            <a:ext cx="3210458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D0D0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Entry-Industrial Printing.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1362456" y="4180637"/>
            <a:ext cx="277246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D0D0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Predictable</a:t>
            </a:r>
            <a:r>
              <a:rPr lang="en-US" dirty="0">
                <a:solidFill>
                  <a:srgbClr val="D0D0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9D650D1-8DC8-48AE-AB25-470CCDCBF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173" y="2520673"/>
            <a:ext cx="4149740" cy="9772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335806-0E00-45F6-B601-E4C12A03EE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8070"/>
          <a:stretch/>
        </p:blipFill>
        <p:spPr>
          <a:xfrm>
            <a:off x="10597315" y="6284411"/>
            <a:ext cx="1324396" cy="2243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8BF81E-BFEA-4050-A7B7-40CA092FC1E8}"/>
              </a:ext>
            </a:extLst>
          </p:cNvPr>
          <p:cNvSpPr/>
          <p:nvPr/>
        </p:nvSpPr>
        <p:spPr>
          <a:xfrm>
            <a:off x="3476625" y="3228975"/>
            <a:ext cx="2009775" cy="409575"/>
          </a:xfrm>
          <a:prstGeom prst="rect">
            <a:avLst/>
          </a:prstGeom>
          <a:solidFill>
            <a:srgbClr val="1C1C1C"/>
          </a:solidFill>
          <a:ln>
            <a:solidFill>
              <a:srgbClr val="1C1C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5DBBEB17-A53C-4301-8F86-4D968F8D2374}"/>
              </a:ext>
            </a:extLst>
          </p:cNvPr>
          <p:cNvSpPr txBox="1"/>
          <p:nvPr/>
        </p:nvSpPr>
        <p:spPr>
          <a:xfrm>
            <a:off x="1362455" y="4521579"/>
            <a:ext cx="277246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D0D0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Scalable.</a:t>
            </a:r>
            <a:endParaRPr lang="en-US" sz="1800" dirty="0"/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8C2DE450-6190-4C5C-A4F1-B9677695D5AB}"/>
              </a:ext>
            </a:extLst>
          </p:cNvPr>
          <p:cNvSpPr txBox="1"/>
          <p:nvPr/>
        </p:nvSpPr>
        <p:spPr>
          <a:xfrm>
            <a:off x="1190548" y="6314846"/>
            <a:ext cx="2131771" cy="143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Montserrat" pitchFamily="34" charset="0"/>
              </a:rPr>
              <a:t>info@innvestio-group.com</a:t>
            </a:r>
            <a:endParaRPr lang="en-US" sz="12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F3EA7AE-C467-40CF-B8AC-36EC2CA6E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378" y="1933117"/>
            <a:ext cx="5666943" cy="318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56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833</Words>
  <Application>Microsoft Office PowerPoint</Application>
  <PresentationFormat>Ευρεία οθόνη</PresentationFormat>
  <Paragraphs>176</Paragraphs>
  <Slides>11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5" baseType="lpstr">
      <vt:lpstr>Arial</vt:lpstr>
      <vt:lpstr>Franklin Gothic Book</vt:lpstr>
      <vt:lpstr>Montserrat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Spyropoulos Konstantinos</cp:lastModifiedBy>
  <cp:revision>33</cp:revision>
  <cp:lastPrinted>2026-06-15T13:47:44Z</cp:lastPrinted>
  <dcterms:created xsi:type="dcterms:W3CDTF">2025-11-27T16:59:35Z</dcterms:created>
  <dcterms:modified xsi:type="dcterms:W3CDTF">2026-09-11T15:37:58Z</dcterms:modified>
</cp:coreProperties>
</file>